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9" r:id="rId5"/>
    <p:sldId id="260" r:id="rId6"/>
    <p:sldId id="258" r:id="rId7"/>
    <p:sldId id="261" r:id="rId8"/>
    <p:sldId id="267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0941B-8987-49AF-9D13-5D32F492CB0D}" type="datetimeFigureOut">
              <a:rPr lang="en-US" smtClean="0"/>
              <a:t>2/25/2013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5AF85-6665-48BC-98F4-F93715A9D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543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0941B-8987-49AF-9D13-5D32F492CB0D}" type="datetimeFigureOut">
              <a:rPr lang="en-US" smtClean="0"/>
              <a:t>2/25/2013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5AF85-6665-48BC-98F4-F93715A9D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000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0941B-8987-49AF-9D13-5D32F492CB0D}" type="datetimeFigureOut">
              <a:rPr lang="en-US" smtClean="0"/>
              <a:t>2/25/2013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5AF85-6665-48BC-98F4-F93715A9D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086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0941B-8987-49AF-9D13-5D32F492CB0D}" type="datetimeFigureOut">
              <a:rPr lang="en-US" smtClean="0"/>
              <a:t>2/25/2013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5AF85-6665-48BC-98F4-F93715A9D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481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0941B-8987-49AF-9D13-5D32F492CB0D}" type="datetimeFigureOut">
              <a:rPr lang="en-US" smtClean="0"/>
              <a:t>2/25/2013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5AF85-6665-48BC-98F4-F93715A9D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736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0941B-8987-49AF-9D13-5D32F492CB0D}" type="datetimeFigureOut">
              <a:rPr lang="en-US" smtClean="0"/>
              <a:t>2/25/2013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5AF85-6665-48BC-98F4-F93715A9D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843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0941B-8987-49AF-9D13-5D32F492CB0D}" type="datetimeFigureOut">
              <a:rPr lang="en-US" smtClean="0"/>
              <a:t>2/25/2013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5AF85-6665-48BC-98F4-F93715A9D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765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0941B-8987-49AF-9D13-5D32F492CB0D}" type="datetimeFigureOut">
              <a:rPr lang="en-US" smtClean="0"/>
              <a:t>2/25/2013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5AF85-6665-48BC-98F4-F93715A9D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128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0941B-8987-49AF-9D13-5D32F492CB0D}" type="datetimeFigureOut">
              <a:rPr lang="en-US" smtClean="0"/>
              <a:t>2/25/2013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5AF85-6665-48BC-98F4-F93715A9D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467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0941B-8987-49AF-9D13-5D32F492CB0D}" type="datetimeFigureOut">
              <a:rPr lang="en-US" smtClean="0"/>
              <a:t>2/25/2013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5AF85-6665-48BC-98F4-F93715A9D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434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0941B-8987-49AF-9D13-5D32F492CB0D}" type="datetimeFigureOut">
              <a:rPr lang="en-US" smtClean="0"/>
              <a:t>2/25/2013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5AF85-6665-48BC-98F4-F93715A9D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16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0941B-8987-49AF-9D13-5D32F492CB0D}" type="datetimeFigureOut">
              <a:rPr lang="en-US" smtClean="0"/>
              <a:t>2/25/2013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5AF85-6665-48BC-98F4-F93715A9D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827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m/url?sa=i&amp;rct=j&amp;q=astronomy+-+retrograde+motion&amp;source=images&amp;cd=&amp;cad=rja&amp;docid=sp7mfBtfEW9f0M&amp;tbnid=hKK-6a5eKZy8iM:&amp;ved=0CAUQjRw&amp;url=http://earthobservatory.nasa.gov/Features/OrbitsHistory/&amp;ei=l3srUYmJGsO9ywHinYFY&amp;bvm=bv.42768644,d.aWc&amp;psig=AFQjCNG44P_TmeN1QzbFtz5Yk_g25wevvg&amp;ust=1361890571604045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hyperlink" Target="http://www.google.com/url?sa=i&amp;rct=j&amp;q=astronomy+-+retrograde+motion&amp;source=images&amp;cd=&amp;cad=rja&amp;docid=Y2vU9JZyjkqupM&amp;tbnid=RqzFY6xorwqBrM:&amp;ved=0CAUQjRw&amp;url=http://ephemeris.sjaa.net/0711/d.html&amp;ei=pHsrUeO1J6jhyQHs5oHoAQ&amp;bvm=bv.42768644,d.aWc&amp;psig=AFQjCNG44P_TmeN1QzbFtz5Yk_g25wevvg&amp;ust=1361890571604045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google.com/url?sa=i&amp;rct=j&amp;q=astronomy+-+retrograde+motion&amp;source=images&amp;cd=&amp;cad=rja&amp;docid=4XrxojXtkXu1TM&amp;tbnid=9fTdZLSbtx4qFM:&amp;ved=0CAUQjRw&amp;url=http://www.schoolphysics.co.uk/age14-16/Astronomy/text/Epicycles_and_retrograde_motion/index.html&amp;ei=1XsrUZ2gAabkyQGh9IHgAw&amp;bvm=bv.42768644,d.aWc&amp;psig=AFQjCNG44P_TmeN1QzbFtz5Yk_g25wevvg&amp;ust=1361890571604045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hyperlink" Target="http://www.google.com/url?sa=i&amp;rct=j&amp;q=astronomy+-+retrograde+motion&amp;source=images&amp;cd=&amp;cad=rja&amp;docid=hQdqjprlcu4GgM&amp;tbnid=jFM-8J2IdS1bBM:&amp;ved=0CAUQjRw&amp;url=http://www.opencourse.info/astronomy/introduction/05.motion_planets/&amp;ei=5XsrUaiKBKa6yQGexIH4Ag&amp;bvm=bv.42768644,d.aWc&amp;psig=AFQjCNG44P_TmeN1QzbFtz5Yk_g25wevvg&amp;ust=1361890571604045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com/url?sa=i&amp;rct=j&amp;q=&amp;source=images&amp;cd=&amp;cad=rja&amp;docid=hoCRRwUWTrNdYM&amp;tbnid=F4wPzjJ762jAUM:&amp;ved=0CAUQjRw&amp;url=http%3A%2F%2Fwww2.carleton.ca%2Fhistory%2Fundergraduate%2Fcourses%2F3000-level-2%2Fhist-3215a-ancient-science%2F&amp;ei=9MMrUdvvOsTgqgHQs4DwAQ&amp;bvm=bv.42768644,d.aWc&amp;psig=AFQjCNFBCwbKG01Xta1I7uGwI8hAjXAeIg&amp;ust=136190888551118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hyperlink" Target="http://www.google.com/url?sa=i&amp;rct=j&amp;q=&amp;source=images&amp;cd=&amp;cad=rja&amp;docid=x5gvji7rLcTqOM&amp;tbnid=1fsecIu1kgvTNM:&amp;ved=0CAUQjRw&amp;url=http%3A%2F%2Fwww.sciencephoto.com%2Fmedia%2F227543%2Fview&amp;ei=DsQrUdSHI4rXygHg54HAAw&amp;bvm=bv.42768644,d.aWc&amp;psig=AFQjCNFBCwbKG01Xta1I7uGwI8hAjXAeIg&amp;ust=1361908885511180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hyperlink" Target="http://www.google.com/url?sa=i&amp;rct=j&amp;q=&amp;source=images&amp;cd=&amp;cad=rja&amp;docid=It4zmn7FIxlNmM&amp;tbnid=arU2PmjO38LqhM:&amp;ved=0CAUQjRw&amp;url=http%3A%2F%2Fwww.faculty.umb.edu%2Fgary_zabel%2FCourses%2FPhil%2520281b%2FPhilosophy%2520of%2520Magic%2FPhil%2520100%2FReadings%2FRise%2520of%2520Modern%2520Science.htm&amp;ei=hMMrUZzuD8ayqAGBjYCABQ&amp;bvm=bv.42768644,d.aWc&amp;psig=AFQjCNFBCwbKG01Xta1I7uGwI8hAjXAeIg&amp;ust=1361908885511180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google.com/url?sa=i&amp;rct=j&amp;q=&amp;source=images&amp;cd=&amp;cad=rja&amp;docid=ITJz3_AXebDaSM&amp;tbnid=-F-Y8A3lMd9dlM:&amp;ved=&amp;url=http%3A%2F%2Fwww.physics.fsu.edu%2Fcourses%2Ffall03%2Fast1002%2Fsection2%2FHistory.htm&amp;ei=FcMrUYqlCMTfyQGq9oG4BQ&amp;bvm=bv.42768644,d.aWc&amp;psig=AFQjCNFBCwbKG01Xta1I7uGwI8hAjXAeIg&amp;ust=1361908885511180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google.com/url?sa=i&amp;rct=j&amp;q=&amp;source=images&amp;cd=&amp;cad=rja&amp;docid=51gC0czSzMDkmM&amp;tbnid=aTlaPpxZX2bxOM:&amp;ved=0CAUQjRw&amp;url=http%3A%2F%2Fwww.mlahanas.de%2FGreeks%2FPtolemyMath.htm&amp;ei=LMQrUdWRManpygGM_oEw&amp;bvm=bv.42768644,d.aWc&amp;psig=AFQjCNFBCwbKG01Xta1I7uGwI8hAjXAeIg&amp;ust=136190888551118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gif"/><Relationship Id="rId4" Type="http://schemas.openxmlformats.org/officeDocument/2006/relationships/hyperlink" Target="http://www.google.com/url?sa=i&amp;rct=j&amp;q=&amp;source=images&amp;cd=&amp;cad=rja&amp;docid=ZSKRPlt1w0ltIM&amp;tbnid=WQAHoHwmmiS5oM:&amp;ved=0CAUQjRw&amp;url=http%3A%2F%2Fwww.themcclungs.net%2Fastronomy%2Fconcepts%2Fptolemywrong.html&amp;ei=o8QrUeeeK6nOyQGn7IGIAQ&amp;bvm=bv.42768644,d.aWc&amp;psig=AFQjCNFBCwbKG01Xta1I7uGwI8hAjXAeIg&amp;ust=1361908885511180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google.com/url?sa=i&amp;rct=j&amp;q=&amp;source=images&amp;cd=&amp;cad=rja&amp;docid=jTpy-5AYbEMCmM&amp;tbnid=ct4ue8aTGzeAAM:&amp;ved=0CAUQjRw&amp;url=http%3A%2F%2Fkidsneedscience.tumblr.com%2Fpost%2F23929789203%2Falmagest&amp;ei=RMUrUevMMpGCyAHvzoCYAg&amp;bvm=bv.42768644,d.aWc&amp;psig=AFQjCNFBCwbKG01Xta1I7uGwI8hAjXAeIg&amp;ust=136190888551118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/url?sa=i&amp;rct=j&amp;q=astronomy+-+egyptians&amp;source=images&amp;cd=&amp;cad=rja&amp;docid=nLuqqBnJhI2qVM&amp;tbnid=-ledofouW9vHAM:&amp;ved=0CAUQjRw&amp;url=/url?sa=i&amp;rct=j&amp;q=astronomy+-+egyptians&amp;source=images&amp;cd=&amp;cad=rja&amp;docid=nLuqqBnJhI2qVM&amp;tbnid=-ledofouW9vHAM:&amp;ved=&amp;url=http%3A%2F%2Fwww.bbc.co.uk%2Fdna%2Fplace-london%2FA73516197&amp;ei=yXkrUcGjMsfuyAGdmoD4Aw&amp;bvm=bv.42768644,d.aWc&amp;psig=AFQjCNGk6CxDX2Q0dbuYd8uL3YnxgWLztA&amp;ust=1361890122018457&amp;ei=0XkrUcSQB-P9ygGdp4Bg&amp;bvm=bv.42768644,d.aWc&amp;psig=AFQjCNGk6CxDX2Q0dbuYd8uL3YnxgWLztA&amp;ust=136189012201845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www.google.com/url?sa=i&amp;rct=j&amp;q=astronomy+-+egyptians&amp;source=images&amp;cd=&amp;cad=rja&amp;docid=MUoLpV9t_-ebZM&amp;tbnid=QrIYVnN-pk6O1M:&amp;ved=0CAUQjRw&amp;url=http://visav.phys.uvic.ca/~babul/AstroCourses/P303/WebContent/egyptian.html&amp;ei=8XkrUYu9GuSIygGvrYFo&amp;bvm=bv.42768644,d.aWc&amp;psig=AFQjCNGk6CxDX2Q0dbuYd8uL3YnxgWLztA&amp;ust=1361890122018457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/url?sa=i&amp;rct=j&amp;q=astronomy+-+egyptians&amp;source=images&amp;cd=&amp;cad=rja&amp;docid=aX9EM4-VEvCxKM&amp;tbnid=mlbnM1j69q3SMM:&amp;ved=0CAUQjRw&amp;url=http://www.crystalinks.com/egyptastronomy.html&amp;ei=DnorUZmaC678yAH3uoG4BA&amp;bvm=bv.42768644,d.aWc&amp;psig=AFQjCNGk6CxDX2Q0dbuYd8uL3YnxgWLztA&amp;ust=136189012201845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://www.google.com/url?sa=i&amp;rct=j&amp;q=astronomy+-+egyptians&amp;source=images&amp;cd=&amp;cad=rja&amp;docid=tlm0IJ0xVNLKmM&amp;tbnid=XUYoZLdFzFgPPM:&amp;ved=0CAUQjRw&amp;url=http://rsc.byu.edu/archived/study-and-faith-selections-religious-educator/chapter-11-encircling-astronomy-and-egyptians&amp;ei=KHorUePwD8qNyAGmnIAw&amp;bvm=bv.42768644,d.aWc&amp;psig=AFQjCNGk6CxDX2Q0dbuYd8uL3YnxgWLztA&amp;ust=1361890122018457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hyperlink" Target="http://www.google.com/url?sa=i&amp;rct=j&amp;q=astronomy+-+history&amp;source=images&amp;cd=&amp;cad=rja&amp;docid=hc2aOOrs9iwCNM&amp;tbnid=jreGyl5BjXfaSM:&amp;ved=0CAUQjRw&amp;url=http://abyss.uoregon.edu/~js/ast121/lectures/lec02.html&amp;ei=SHorUZuZHaHJygGO8IHQAQ&amp;bvm=bv.42768644,d.aWc&amp;psig=AFQjCNGKpy69aGu8tvTdnuS5LoMw-l_VJA&amp;ust=136189024473540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://www.google.com/url?sa=i&amp;rct=j&amp;q=astronomy+-+history&amp;source=images&amp;cd=&amp;cad=rja&amp;docid=OIaisUFd_OUmjM&amp;tbnid=NAoSeIgujNsjhM:&amp;ved=0CAUQjRw&amp;url=http://cosmoquest.org/blog/2012/02/this-week-in-space-4/&amp;ei=ZXorUe_uOaKGyAG0qYDYAQ&amp;bvm=bv.42768644,d.aWc&amp;psig=AFQjCNGKpy69aGu8tvTdnuS5LoMw-l_VJA&amp;ust=136189024473540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m/url?sa=i&amp;rct=j&amp;q=astronomy+-+history&amp;source=images&amp;cd=&amp;cad=rja&amp;docid=bHj1tDZg1kN47M&amp;tbnid=rLeklh28A3YX6M:&amp;ved=0CAUQjRw&amp;url=http://astro.berkeley.edu/~gmarcy/women/history.html&amp;ei=kHorUcW7EYTWyQGI2oGYBA&amp;bvm=bv.42768644,d.aWc&amp;psig=AFQjCNGKpy69aGu8tvTdnuS5LoMw-l_VJA&amp;ust=1361890244735401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m/url?sa=i&amp;rct=j&amp;q=astronomy+-+history&amp;source=images&amp;cd=&amp;cad=rja&amp;docid=9Cu-lSvMW9s7qM&amp;tbnid=pJPN8OhVS17LaM:&amp;ved=0CAUQjRw&amp;url=http://www.flickr.com/photos/mhc/8179629071/&amp;ei=rnorUdfKN7PyyAGmvICoBA&amp;bvm=bv.42768644,d.aWc&amp;psig=AFQjCNGKpy69aGu8tvTdnuS5LoMw-l_VJA&amp;ust=1361890244735401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m/url?sa=i&amp;rct=j&amp;q=astronomy+-+Aristotle&amp;source=images&amp;cd=&amp;cad=rja&amp;docid=56LOMKLg4C1qXM&amp;tbnid=0epqkqAD9DvuQM:&amp;ved=0CAUQjRw&amp;url=http://www.kidspast.com/world-history/0073-aristotle.php&amp;ei=13orUZveOMb_ygGu2YCwAQ&amp;bvm=bv.42768644,d.aWc&amp;psig=AFQjCNHTHAzKU1wUKr0JLpUie8nQzjP95g&amp;ust=136189038649959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://www.google.com/url?sa=i&amp;rct=j&amp;q=astronomy+-+Ptolemy&amp;source=images&amp;cd=&amp;cad=rja&amp;docid=AvKrafjR16aH7M&amp;tbnid=XzWuJGhAkPMIoM:&amp;ved=0CAUQjRw&amp;url=http://en.wikipedia.org/wiki/Ptolemy&amp;ei=9norUbmiLeWsyAHj94HICg&amp;bvm=bv.42768644,d.aWc&amp;psig=AFQjCNGFH3GES0a6lL4jC91hc-yJHOcUQA&amp;ust=1361890416795926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om/url?sa=i&amp;rct=j&amp;q=astronomy+-+Aristotle&amp;source=images&amp;cd=&amp;cad=rja&amp;docid=FjdnunzCsb698M&amp;tbnid=27WeekvqkxecMM:&amp;ved=0CAUQjRw&amp;url=http://www.sunflowercosmos.org/astronomy/astronomy_main/history_astronomy_2.html&amp;ei=J3srUaX9MoO_yQGWwYHYAQ&amp;bvm=bv.42768644,d.aWc&amp;psig=AFQjCNHTHAzKU1wUKr0JLpUie8nQzjP95g&amp;ust=1361890386499592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Origins of Modern Astronomy: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Astronomy before Copernicus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u="sng" dirty="0" err="1" smtClean="0">
                <a:solidFill>
                  <a:schemeClr val="tx1"/>
                </a:solidFill>
              </a:rPr>
              <a:t>Astro</a:t>
            </a:r>
            <a:r>
              <a:rPr lang="en-US" dirty="0" smtClean="0">
                <a:solidFill>
                  <a:schemeClr val="tx1"/>
                </a:solidFill>
              </a:rPr>
              <a:t> – Chapter 3-1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28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2. As viewed from Earth, planets seemed to follow complicated paths in the sky.</a:t>
            </a:r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 </a:t>
            </a:r>
            <a:r>
              <a:rPr lang="en-US" dirty="0" smtClean="0"/>
              <a:t> </a:t>
            </a:r>
            <a:r>
              <a:rPr lang="en-US" dirty="0"/>
              <a:t>Retrograde motion – apparent </a:t>
            </a:r>
            <a:r>
              <a:rPr lang="en-US" dirty="0" smtClean="0"/>
              <a:t>backwards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  motion </a:t>
            </a:r>
            <a:r>
              <a:rPr lang="en-US" dirty="0"/>
              <a:t>of a planet</a:t>
            </a:r>
          </a:p>
          <a:p>
            <a:endParaRPr lang="en-US" dirty="0"/>
          </a:p>
        </p:txBody>
      </p:sp>
      <p:pic>
        <p:nvPicPr>
          <p:cNvPr id="8194" name="Picture 2" descr="http://earthobservatory.nasa.gov/Features/OrbitsHistory/images/retrograde_mars_tezel_2007-2008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667000"/>
            <a:ext cx="6791325" cy="226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ephemeris.sjaa.net/0711/retrograde-motion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916" y="4493346"/>
            <a:ext cx="4167024" cy="236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28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marL="514350" indent="-514350">
              <a:buAutoNum type="arabicPeriod" startAt="3"/>
            </a:pPr>
            <a:r>
              <a:rPr lang="en-US" dirty="0" smtClean="0"/>
              <a:t>There </a:t>
            </a:r>
            <a:r>
              <a:rPr lang="en-US" dirty="0"/>
              <a:t>were uniformly rotating circles rotating </a:t>
            </a:r>
            <a:r>
              <a:rPr lang="en-US" dirty="0" smtClean="0"/>
              <a:t> around </a:t>
            </a:r>
            <a:r>
              <a:rPr lang="en-US" dirty="0"/>
              <a:t>circles.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Epicycles </a:t>
            </a:r>
            <a:r>
              <a:rPr lang="en-US" dirty="0" smtClean="0"/>
              <a:t>and </a:t>
            </a:r>
            <a:r>
              <a:rPr lang="en-US" dirty="0" err="1" smtClean="0"/>
              <a:t>Deferents</a:t>
            </a:r>
            <a:endParaRPr lang="en-US" dirty="0"/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 </a:t>
            </a:r>
            <a:r>
              <a:rPr lang="en-US" dirty="0" smtClean="0"/>
              <a:t> </a:t>
            </a:r>
            <a:r>
              <a:rPr lang="en-US" dirty="0"/>
              <a:t>These were adjusted to account for the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retrograde </a:t>
            </a:r>
            <a:r>
              <a:rPr lang="en-US" dirty="0"/>
              <a:t>motion of the planets</a:t>
            </a:r>
          </a:p>
          <a:p>
            <a:endParaRPr lang="en-US" dirty="0"/>
          </a:p>
        </p:txBody>
      </p:sp>
      <p:pic>
        <p:nvPicPr>
          <p:cNvPr id="9218" name="Picture 2" descr="http://www.schoolphysics.co.uk/age14-16/Astronomy/text/Epicycles_and_retrograde_motion/images/1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323356"/>
            <a:ext cx="3190875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opencourse.info/astronomy/introduction/05.motion_planets/geocentric_cosmology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323356"/>
            <a:ext cx="3704986" cy="3191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67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u="sng" dirty="0"/>
              <a:t>Claudius </a:t>
            </a:r>
            <a:r>
              <a:rPr lang="en-US" u="sng" dirty="0" smtClean="0"/>
              <a:t>Ptolemy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r>
              <a:rPr lang="en-US" dirty="0" smtClean="0"/>
              <a:t>Lived </a:t>
            </a:r>
            <a:r>
              <a:rPr lang="en-US" dirty="0"/>
              <a:t>500 years after Aristotle</a:t>
            </a:r>
          </a:p>
          <a:p>
            <a:r>
              <a:rPr lang="en-US" dirty="0" smtClean="0"/>
              <a:t>Was </a:t>
            </a:r>
            <a:r>
              <a:rPr lang="en-US" dirty="0"/>
              <a:t>a mathematician interested in accuracy vs. philosophical questioning.</a:t>
            </a:r>
          </a:p>
          <a:p>
            <a:endParaRPr lang="en-US" dirty="0"/>
          </a:p>
        </p:txBody>
      </p:sp>
      <p:pic>
        <p:nvPicPr>
          <p:cNvPr id="3074" name="Picture 2" descr="http://www2.carleton.ca/history/ccms/wp-content/ccms-files/Ptolemy_for_3215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57474"/>
            <a:ext cx="3810000" cy="420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sciencephoto.com/image/227543/350wm/H4160068-Portrait_of_the_Greek_astronomer_C._Ptolemy-SPL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657474"/>
            <a:ext cx="3952875" cy="4230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53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3276600" cy="5821363"/>
          </a:xfrm>
        </p:spPr>
        <p:txBody>
          <a:bodyPr/>
          <a:lstStyle/>
          <a:p>
            <a:r>
              <a:rPr lang="en-US" dirty="0" smtClean="0"/>
              <a:t>Invented </a:t>
            </a:r>
            <a:r>
              <a:rPr lang="en-US" dirty="0"/>
              <a:t>a mathematical model to describe the motions of the planets within Aristotle’s framework.</a:t>
            </a:r>
          </a:p>
          <a:p>
            <a:endParaRPr lang="en-US" dirty="0"/>
          </a:p>
        </p:txBody>
      </p:sp>
      <p:pic>
        <p:nvPicPr>
          <p:cNvPr id="2052" name="Picture 4" descr="http://www.faculty.umb.edu/gary_zabel/Courses/Phil%20281b/Philosophy%20of%20Magic/Phil%20100/Readings/PTOLEMAIC_SYSTEM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0"/>
            <a:ext cx="5562600" cy="682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85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458200" cy="5821363"/>
          </a:xfrm>
        </p:spPr>
        <p:txBody>
          <a:bodyPr/>
          <a:lstStyle/>
          <a:p>
            <a:r>
              <a:rPr lang="en-US" dirty="0" smtClean="0"/>
              <a:t>Ptolemy </a:t>
            </a:r>
            <a:r>
              <a:rPr lang="en-US" dirty="0"/>
              <a:t>“moved” the Earth a little off center from the axis of rotation of </a:t>
            </a:r>
            <a:r>
              <a:rPr lang="en-US" dirty="0" smtClean="0"/>
              <a:t>the universe</a:t>
            </a:r>
            <a:r>
              <a:rPr lang="en-US" dirty="0"/>
              <a:t>.</a:t>
            </a:r>
          </a:p>
          <a:p>
            <a:r>
              <a:rPr lang="en-US" dirty="0" smtClean="0"/>
              <a:t>This </a:t>
            </a:r>
            <a:r>
              <a:rPr lang="en-US" dirty="0"/>
              <a:t>relocation, made possible a bit of variation in the speed at which a </a:t>
            </a:r>
            <a:r>
              <a:rPr lang="en-US" dirty="0" smtClean="0"/>
              <a:t>planet moved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1028" name="Picture 4" descr="http://www.physics.fsu.edu/courses/fall03/ast1002/section2/Picture6.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38400"/>
            <a:ext cx="8458200" cy="430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96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r>
              <a:rPr lang="en-US" dirty="0" smtClean="0"/>
              <a:t>His </a:t>
            </a:r>
            <a:r>
              <a:rPr lang="en-US" dirty="0"/>
              <a:t>“adjustment” matched much better with the observed motions.</a:t>
            </a:r>
          </a:p>
          <a:p>
            <a:endParaRPr lang="en-US" dirty="0"/>
          </a:p>
        </p:txBody>
      </p:sp>
      <p:pic>
        <p:nvPicPr>
          <p:cNvPr id="4098" name="Picture 2" descr="http://www.mlahanas.de/Greeks/MathImage/PtolemyQD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8" y="1600200"/>
            <a:ext cx="457200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themcclungs.net/astronomy/images/venus_phase_ptolemy.gif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691" y="1981200"/>
            <a:ext cx="4281309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96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r>
              <a:rPr lang="en-US" dirty="0" smtClean="0"/>
              <a:t>Ptolemy’s </a:t>
            </a:r>
            <a:r>
              <a:rPr lang="en-US" dirty="0"/>
              <a:t>model was later updated centuries later to account for </a:t>
            </a:r>
            <a:r>
              <a:rPr lang="en-US" dirty="0" smtClean="0"/>
              <a:t>accumulated errors </a:t>
            </a:r>
            <a:r>
              <a:rPr lang="en-US" dirty="0"/>
              <a:t>over time and adjusted for orbit size and rates of motion. </a:t>
            </a:r>
          </a:p>
          <a:p>
            <a:endParaRPr lang="en-US" dirty="0"/>
          </a:p>
        </p:txBody>
      </p:sp>
      <p:pic>
        <p:nvPicPr>
          <p:cNvPr id="5122" name="Picture 2" descr="http://25.media.tumblr.com/tumblr_m4pe7ah3mR1qf8cm7o1_50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898072"/>
            <a:ext cx="4762500" cy="495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96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en-US" dirty="0" smtClean="0"/>
              <a:t>Astronomy </a:t>
            </a:r>
            <a:r>
              <a:rPr lang="en-US" dirty="0"/>
              <a:t>as a science dates back thousands of years to ancient Egypt, Greece, and Mesopotamia.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en-US" dirty="0" smtClean="0"/>
              <a:t>It </a:t>
            </a:r>
            <a:r>
              <a:rPr lang="en-US" dirty="0"/>
              <a:t>also originally included Astrology, the telling of fortunes from celestial movements.</a:t>
            </a:r>
          </a:p>
          <a:p>
            <a:endParaRPr lang="en-US" dirty="0"/>
          </a:p>
        </p:txBody>
      </p:sp>
      <p:pic>
        <p:nvPicPr>
          <p:cNvPr id="1030" name="Picture 6" descr="http://www.bbc.co.uk/h2g2/blobs/egyptian_astronomer_promo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581400"/>
            <a:ext cx="2552700" cy="319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visav.phys.uvic.ca/~babul/AstroCourses/P303/WebContent/Images/pyramid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733800"/>
            <a:ext cx="35052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21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en-US" dirty="0" smtClean="0"/>
              <a:t>Many </a:t>
            </a:r>
            <a:r>
              <a:rPr lang="en-US" dirty="0"/>
              <a:t>astronomers through the years have run into resistance as they proposed </a:t>
            </a:r>
            <a:r>
              <a:rPr lang="en-US" dirty="0" smtClean="0"/>
              <a:t>ideas that </a:t>
            </a:r>
            <a:r>
              <a:rPr lang="en-US" dirty="0"/>
              <a:t>went against the cultural norms, religious beliefs, and the current understanding </a:t>
            </a:r>
            <a:r>
              <a:rPr lang="en-US" dirty="0" smtClean="0"/>
              <a:t>of Earth’s </a:t>
            </a:r>
            <a:r>
              <a:rPr lang="en-US" dirty="0"/>
              <a:t>place in the universe.</a:t>
            </a:r>
          </a:p>
          <a:p>
            <a:endParaRPr lang="en-US" dirty="0"/>
          </a:p>
        </p:txBody>
      </p:sp>
      <p:pic>
        <p:nvPicPr>
          <p:cNvPr id="2050" name="Picture 2" descr="http://www.crystalinks.com/EgyptAstronomy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0"/>
            <a:ext cx="5715000" cy="364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rsc.byu.edu/sites/default/files/universe%20governed_1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431743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07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en-US" dirty="0" smtClean="0"/>
              <a:t>As </a:t>
            </a:r>
            <a:r>
              <a:rPr lang="en-US" dirty="0"/>
              <a:t>we continue to study astronomy and gather new information, we encounter our own </a:t>
            </a:r>
            <a:r>
              <a:rPr lang="en-US" dirty="0" smtClean="0"/>
              <a:t>set of </a:t>
            </a:r>
            <a:r>
              <a:rPr lang="en-US" dirty="0"/>
              <a:t>problems, but any new knowledge helps us find our place in the cosmos</a:t>
            </a:r>
            <a:r>
              <a:rPr lang="en-US" dirty="0" smtClean="0"/>
              <a:t>.</a:t>
            </a:r>
            <a:r>
              <a:rPr lang="en-US" dirty="0"/>
              <a:t> </a:t>
            </a:r>
            <a:endParaRPr lang="en-US" dirty="0" smtClean="0"/>
          </a:p>
          <a:p>
            <a:r>
              <a:rPr lang="en-US" dirty="0" smtClean="0"/>
              <a:t>It is always good to see how we got were we are and what steps have been taken along the way.</a:t>
            </a:r>
          </a:p>
          <a:p>
            <a:endParaRPr lang="en-US" dirty="0"/>
          </a:p>
        </p:txBody>
      </p:sp>
      <p:pic>
        <p:nvPicPr>
          <p:cNvPr id="3074" name="Picture 2" descr="http://abyss.uoregon.edu/~js/images/stonehenge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048325"/>
            <a:ext cx="4191000" cy="28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cosmoquest.org/blog/wp-content/uploads/2012/02/455189246_799fca9c66_b.jpe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37961"/>
            <a:ext cx="4224136" cy="282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07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en-US" dirty="0" smtClean="0"/>
              <a:t>We </a:t>
            </a:r>
            <a:r>
              <a:rPr lang="en-US" dirty="0"/>
              <a:t>will look at a few astronomers through history to get a glimpse into some of the </a:t>
            </a:r>
            <a:r>
              <a:rPr lang="en-US" dirty="0" smtClean="0"/>
              <a:t>most important </a:t>
            </a:r>
            <a:r>
              <a:rPr lang="en-US" dirty="0"/>
              <a:t>discoveries, theories and errors in thought.</a:t>
            </a:r>
          </a:p>
          <a:p>
            <a:endParaRPr lang="en-US" dirty="0"/>
          </a:p>
        </p:txBody>
      </p:sp>
      <p:pic>
        <p:nvPicPr>
          <p:cNvPr id="4098" name="Picture 2" descr="http://astro.berkeley.edu/~gmarcy/women/mitchell.jpe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14600"/>
            <a:ext cx="8077200" cy="3980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07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/>
              <a:t>Astronomy before </a:t>
            </a:r>
            <a:r>
              <a:rPr lang="en-US" u="sng" dirty="0" smtClean="0"/>
              <a:t>Copernicus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Copernican model of the </a:t>
            </a:r>
            <a:r>
              <a:rPr lang="en-US"/>
              <a:t>universe </a:t>
            </a:r>
            <a:r>
              <a:rPr lang="en-US" smtClean="0"/>
              <a:t>is </a:t>
            </a:r>
            <a:r>
              <a:rPr lang="en-US" dirty="0"/>
              <a:t>used as a major point in the history </a:t>
            </a:r>
            <a:r>
              <a:rPr lang="en-US" dirty="0" smtClean="0"/>
              <a:t>of astronomy</a:t>
            </a:r>
            <a:r>
              <a:rPr lang="en-US" dirty="0"/>
              <a:t>, but we must look back in recorded history before him to see why </a:t>
            </a:r>
            <a:r>
              <a:rPr lang="en-US" dirty="0" smtClean="0"/>
              <a:t>he was </a:t>
            </a:r>
            <a:r>
              <a:rPr lang="en-US" dirty="0"/>
              <a:t>important.</a:t>
            </a:r>
          </a:p>
          <a:p>
            <a:endParaRPr lang="en-US" dirty="0"/>
          </a:p>
        </p:txBody>
      </p:sp>
      <p:pic>
        <p:nvPicPr>
          <p:cNvPr id="5122" name="Picture 2" descr="http://farm9.staticflickr.com/8205/8179629071_010ba78407_z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733800"/>
            <a:ext cx="4648200" cy="3050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77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en-US" dirty="0" smtClean="0"/>
              <a:t>Ancient </a:t>
            </a:r>
            <a:r>
              <a:rPr lang="en-US" dirty="0"/>
              <a:t>Greece was the home of 2 of the earliest major astronomers.</a:t>
            </a:r>
          </a:p>
          <a:p>
            <a:pPr marL="0" indent="0">
              <a:buNone/>
            </a:pPr>
            <a:r>
              <a:rPr lang="en-US" dirty="0"/>
              <a:t>	1. Aristotle</a:t>
            </a:r>
          </a:p>
          <a:p>
            <a:pPr marL="0" indent="0">
              <a:buNone/>
            </a:pPr>
            <a:r>
              <a:rPr lang="en-US" dirty="0"/>
              <a:t>	2. Claudius Ptolemy</a:t>
            </a:r>
          </a:p>
          <a:p>
            <a:endParaRPr lang="en-US" dirty="0"/>
          </a:p>
        </p:txBody>
      </p:sp>
      <p:pic>
        <p:nvPicPr>
          <p:cNvPr id="6146" name="Picture 2" descr="http://t2.gstatic.com/images?q=tbn:ANd9GcQy6z4mlTuc1mZq54KyLL07AglfzPeyah7WKaOkhAt8UB97FqUJG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43200"/>
            <a:ext cx="29337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upload.wikimedia.org/wikipedia/commons/thumb/3/36/Ptolemaeus.jpg/220px-Ptolemaeus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895600"/>
            <a:ext cx="3086100" cy="370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07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Aristotle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Greek </a:t>
            </a:r>
            <a:r>
              <a:rPr lang="en-US" dirty="0"/>
              <a:t>philosopher (384-322 B.C.)</a:t>
            </a:r>
          </a:p>
          <a:p>
            <a:r>
              <a:rPr lang="en-US" dirty="0" smtClean="0"/>
              <a:t>It was believed that the heavens were perfect, and since the sphere and circles were the only perfect geometric shapes, the universe must be made of such geometry.</a:t>
            </a:r>
          </a:p>
          <a:p>
            <a:r>
              <a:rPr lang="en-US" dirty="0" smtClean="0"/>
              <a:t>In Aristotle’s day there were three important ideas that existed about the universe.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87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81000"/>
            <a:ext cx="4648200" cy="5745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1. The Earth was the center of the universe and everything revolved around it, </a:t>
            </a:r>
            <a:r>
              <a:rPr lang="en-US" dirty="0" smtClean="0"/>
              <a:t>in circular </a:t>
            </a:r>
            <a:r>
              <a:rPr lang="en-US" dirty="0"/>
              <a:t>paths at constant speeds.</a:t>
            </a:r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  </a:t>
            </a:r>
            <a:r>
              <a:rPr lang="en-US" dirty="0" smtClean="0"/>
              <a:t> </a:t>
            </a:r>
            <a:r>
              <a:rPr lang="en-US" dirty="0"/>
              <a:t>Geocentric Model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Uniform Circular Motion </a:t>
            </a:r>
            <a:r>
              <a:rPr lang="en-US" dirty="0" smtClean="0"/>
              <a:t>–  combinations of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circles </a:t>
            </a:r>
            <a:r>
              <a:rPr lang="en-US" dirty="0"/>
              <a:t>turning at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uniform </a:t>
            </a:r>
            <a:r>
              <a:rPr lang="en-US" dirty="0"/>
              <a:t>rates</a:t>
            </a:r>
          </a:p>
          <a:p>
            <a:endParaRPr lang="en-US" dirty="0"/>
          </a:p>
        </p:txBody>
      </p:sp>
      <p:pic>
        <p:nvPicPr>
          <p:cNvPr id="7170" name="Picture 2" descr="http://www.sunflowercosmos.org/astronomy/history_astronomy/12_aristotl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895" y="990600"/>
            <a:ext cx="4286250" cy="438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28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429</Words>
  <Application>Microsoft Office PowerPoint</Application>
  <PresentationFormat>On-screen Show (4:3)</PresentationFormat>
  <Paragraphs>38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The Origins of Modern Astronomy: </vt:lpstr>
      <vt:lpstr>PowerPoint Presentation</vt:lpstr>
      <vt:lpstr>PowerPoint Presentation</vt:lpstr>
      <vt:lpstr>PowerPoint Presentation</vt:lpstr>
      <vt:lpstr>PowerPoint Presentation</vt:lpstr>
      <vt:lpstr>Astronomy before Copernicus</vt:lpstr>
      <vt:lpstr>PowerPoint Presentation</vt:lpstr>
      <vt:lpstr>Aristotle</vt:lpstr>
      <vt:lpstr>PowerPoint Presentation</vt:lpstr>
      <vt:lpstr>PowerPoint Presentation</vt:lpstr>
      <vt:lpstr>PowerPoint Presentation</vt:lpstr>
      <vt:lpstr>Claudius Ptolemy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Origins of Modern Astronomy: </dc:title>
  <dc:creator>Windows User</dc:creator>
  <cp:lastModifiedBy>Windows User</cp:lastModifiedBy>
  <cp:revision>9</cp:revision>
  <dcterms:created xsi:type="dcterms:W3CDTF">2013-02-25T14:39:30Z</dcterms:created>
  <dcterms:modified xsi:type="dcterms:W3CDTF">2013-02-25T20:09:33Z</dcterms:modified>
</cp:coreProperties>
</file>